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70" r:id="rId7"/>
    <p:sldId id="258" r:id="rId8"/>
    <p:sldId id="263" r:id="rId9"/>
    <p:sldId id="265" r:id="rId10"/>
    <p:sldId id="264" r:id="rId11"/>
    <p:sldId id="271" r:id="rId12"/>
    <p:sldId id="259" r:id="rId13"/>
    <p:sldId id="266" r:id="rId14"/>
    <p:sldId id="267" r:id="rId15"/>
    <p:sldId id="268" r:id="rId16"/>
    <p:sldId id="272" r:id="rId17"/>
    <p:sldId id="269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9751D3-53E7-6A5F-E1A2-1139363E26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F2B8A0F-1802-203A-5DA7-E3589256A1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ACFA82-57AE-20D1-863C-5D0AD8B7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06D889-3EDF-0460-BE76-B3816F0D6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875C84F-8DEE-28B8-37EA-67C90B7D5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38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7FB8EC-4B52-0891-758B-4D766F33D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8384F2-AA25-56CF-7721-5731C6F8B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6A054A-3187-2E70-F8FF-7C4AB2E5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BB8CF5C-4409-FCD8-D1F7-B8CEB03D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3DD6CAB-1B58-92C4-7E3B-3C712024F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4325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CF44235-8C43-4B5D-4598-D85C02A7F0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D3FA2F8-8B80-ED86-B026-A44E70F25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F35807B-E35C-57B3-CE06-9EC47449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2647AA-5445-0594-BDA0-917AAFD8D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16203F2-04B7-6843-C014-59666B12C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150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6DEFD-C0AF-AD5C-424C-6F42A88F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86C27AA-B60C-62D9-285C-6C0EE4F94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FC53B88-0D9F-2154-ED5C-4FC226CB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CEC4E-49A7-2722-526E-42298CB06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E05145-A788-09BB-F8E3-3E855EE82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772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5A108-30C6-2ACB-393C-A0A313A31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9CF0B3-9A60-C8D5-BD9A-D1515B7AC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31AB3E4-685D-16C4-A940-7CB4DC7E7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A15D6F-B3A7-B812-6E3C-E1D780645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11939C-47B1-9FEA-F758-2DF4CFFDE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650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71C77-A944-3DB9-A0CD-23904FCE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8F1C34-35FE-CBCA-9334-BA6F06BA5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D519B8B-0CC0-BB73-13B2-3B4DBECA9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7DC3F8C-C447-299F-AFCA-F7FFD6616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5417FA6-EAC5-A47E-8C8F-4B267615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31299E-D556-FE99-345E-8AC6B79D3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732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93CCF1-2244-AB33-B713-DAE10EF3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28F3D3C-CF94-B47C-0A11-FF1435320A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B44A905-5B5B-6A43-1C19-A5F7799405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5E46D0B-EC27-9A77-E25A-37F3B5D98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A18BC1-57ED-ED79-98BB-F180533B2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DCB7030C-7E47-0DAD-BB94-96AB2D73F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85EF624-2122-A260-9C69-C04F6B6F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74F0505-92ED-2E55-E481-480E4AB5F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687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BF361D-148A-54FB-4B40-2055BFB27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3B0131C-C28B-2F9D-C715-EAFF0B0F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518979-AF68-E00B-53F9-92491E07D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3B3D8D9E-A891-5841-611A-E21845CE0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1578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009FF58D-CF54-8C59-C042-EE6DFB4EB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33B3E09-A935-E0DA-230E-C6160177D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793608-9234-7B0F-C7AB-B35137DBD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0201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72E8D-1D01-DB3B-2A63-252B9F81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D6E418F-9753-CEF2-89C3-29694F0462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7BA541D-E386-960F-0632-77049E899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0127DF-E6AF-F193-63A8-E05A9E8CC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465825-D075-EC67-7F76-D77843F4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B2CBE6-25EF-7C5B-6995-A6534605B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2886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31C688-8381-5623-71F2-40A0E84B0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2C1F30F-5313-EAC2-5BC9-244F409E51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D1E14D-5DB6-DF57-D074-3B83E622E7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CA9DDB-01D9-8CEB-CCD6-96E3F609B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25E80D7-1859-1AF1-AFCE-FDBE53700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AE358BE-03BE-8D93-B58C-FFB6B49D2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366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85CC93-835D-195D-EA1F-8DDB09DDD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3EB7DEF-F876-478F-F321-BF9594E93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41283D-78F7-8EE4-B3E3-40FC15786C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71F98E-AFEC-422A-8979-320BE83A80D1}" type="datetimeFigureOut">
              <a:rPr lang="ru-RU" smtClean="0"/>
              <a:t>27.09.2024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6067422-2167-2EC8-FBEB-90A51C4C24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E953AE-D59E-ADBC-30E1-AB8155C40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F51AF7-4F2C-4EDB-BDBB-3865A355D97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8502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BB084E-EFC5-39A7-5D9E-AC6FA85442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Handwriting Report (2</a:t>
            </a:r>
            <a:r>
              <a:rPr lang="ru-RU" dirty="0"/>
              <a:t>7</a:t>
            </a:r>
            <a:r>
              <a:rPr lang="en-US" dirty="0"/>
              <a:t>/09/2024)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510D683-CD43-06C6-4BA6-02BDEF229B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960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5C3C38-3B04-F05F-8846-565AAED77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4625"/>
            <a:ext cx="10515600" cy="835025"/>
          </a:xfrm>
        </p:spPr>
        <p:txBody>
          <a:bodyPr/>
          <a:lstStyle/>
          <a:p>
            <a:r>
              <a:rPr lang="en-US" dirty="0"/>
              <a:t>S106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CE3292E-0807-63F9-3A22-B150F4CD9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2" t="3770" b="2646"/>
          <a:stretch/>
        </p:blipFill>
        <p:spPr>
          <a:xfrm>
            <a:off x="1066800" y="939895"/>
            <a:ext cx="11125200" cy="5918105"/>
          </a:xfrm>
        </p:spPr>
      </p:pic>
    </p:spTree>
    <p:extLst>
      <p:ext uri="{BB962C8B-B14F-4D97-AF65-F5344CB8AC3E}">
        <p14:creationId xmlns:p14="http://schemas.microsoft.com/office/powerpoint/2010/main" val="2918789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22BA8-213C-8E74-3531-5266018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S106 </a:t>
            </a:r>
            <a:r>
              <a:rPr lang="ru-RU" dirty="0"/>
              <a:t>(основные паттерны)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2E8D4-E918-6A63-FC4A-D3E5DF786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6658"/>
          <a:stretch/>
        </p:blipFill>
        <p:spPr>
          <a:xfrm>
            <a:off x="0" y="4781539"/>
            <a:ext cx="3686113" cy="207646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013AA6-AD68-B315-F6F0-24477DCB8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r="8110"/>
          <a:stretch/>
        </p:blipFill>
        <p:spPr>
          <a:xfrm>
            <a:off x="8505885" y="4713347"/>
            <a:ext cx="3686115" cy="21446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B779A7-5B76-5660-A182-496F3A85A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7843"/>
          <a:stretch/>
        </p:blipFill>
        <p:spPr>
          <a:xfrm>
            <a:off x="4337298" y="4819505"/>
            <a:ext cx="3517397" cy="2038495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63B080BD-874B-2F8B-2F08-BBE427DC80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3356"/>
            <a:ext cx="10515600" cy="4351338"/>
          </a:xfrm>
        </p:spPr>
        <p:txBody>
          <a:bodyPr/>
          <a:lstStyle/>
          <a:p>
            <a:r>
              <a:rPr lang="ru-RU" dirty="0"/>
              <a:t>Практически на всех электродах наблюдается позитивный пик непосредственно до и негативный ВП во время и после сигнала о начале письма. Позитивный пик может быть отражением спокойного состояния лобной коры (если окажется, что электроды расположены там), а негативный – собственно подготовки и начала моторного акта (бета-десинхронизация?)</a:t>
            </a:r>
          </a:p>
        </p:txBody>
      </p:sp>
    </p:spTree>
    <p:extLst>
      <p:ext uri="{BB962C8B-B14F-4D97-AF65-F5344CB8AC3E}">
        <p14:creationId xmlns:p14="http://schemas.microsoft.com/office/powerpoint/2010/main" val="3759583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40DDA-C16F-724B-D939-7C0DD1F9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</a:t>
            </a:r>
            <a:r>
              <a:rPr lang="ru-RU" dirty="0"/>
              <a:t>7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7B935-E44A-6B70-5949-0710AD2F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ru-RU" dirty="0"/>
              <a:t>Выброшены каналы: </a:t>
            </a:r>
            <a:r>
              <a:rPr lang="nl-NL" dirty="0"/>
              <a:t>EEG L.vis_4, EEG R.vis_4</a:t>
            </a:r>
            <a:endParaRPr lang="ru-RU" dirty="0"/>
          </a:p>
          <a:p>
            <a:r>
              <a:rPr lang="ru-RU" dirty="0"/>
              <a:t>В 2 сессии нет данных с сенсора о 30 эпохе</a:t>
            </a:r>
          </a:p>
          <a:p>
            <a:r>
              <a:rPr lang="ru-RU" dirty="0"/>
              <a:t>Р</a:t>
            </a:r>
            <a:r>
              <a:rPr lang="en-US" dirty="0"/>
              <a:t>SD </a:t>
            </a:r>
            <a:r>
              <a:rPr lang="ru-RU" dirty="0"/>
              <a:t>после </a:t>
            </a:r>
            <a:r>
              <a:rPr lang="en-US" dirty="0"/>
              <a:t>notch-</a:t>
            </a:r>
            <a:r>
              <a:rPr lang="ru-RU" dirty="0"/>
              <a:t>фильтрации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A30EDF-0346-A6EA-D644-11F79BB08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95" y="3096761"/>
            <a:ext cx="10527305" cy="376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92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419D48-661F-02D4-486F-5B8E576B8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ru-RU" dirty="0"/>
              <a:t>107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C7EABA0-F3BA-7CF3-5F24-4B6297443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4" y="1406991"/>
            <a:ext cx="6855063" cy="5085883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0FA532F-9AF4-9884-C919-5B699670C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38" y="3668353"/>
            <a:ext cx="4252862" cy="318964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200D62B-DBFA-11A2-737B-68A41DA778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38" y="28682"/>
            <a:ext cx="4252863" cy="31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27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6200-3926-E871-A6F6-BF885B02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S107 (</a:t>
            </a:r>
            <a:r>
              <a:rPr lang="ru-RU" dirty="0"/>
              <a:t>основные паттерны)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4069AE43-2B27-3831-C978-048C6F522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71" y="1945770"/>
            <a:ext cx="3673253" cy="2754940"/>
          </a:xfr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ED24194-A0BE-6C90-FD8D-482EDA5CE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995" y="1907813"/>
            <a:ext cx="3673254" cy="275494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2477A6-4A0E-47E8-51A3-0579AD753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749" y="1907813"/>
            <a:ext cx="3673252" cy="275493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FB4CC8-BDCC-F2EF-A0AF-75BA1AD97B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r="8088"/>
          <a:stretch/>
        </p:blipFill>
        <p:spPr>
          <a:xfrm>
            <a:off x="0" y="4700709"/>
            <a:ext cx="3732952" cy="21572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60DB6FB-F492-7407-74C3-6CCC4C934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8797"/>
          <a:stretch/>
        </p:blipFill>
        <p:spPr>
          <a:xfrm>
            <a:off x="4265964" y="4732794"/>
            <a:ext cx="3660070" cy="21252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AEE6F5-2D4B-FF7C-31F5-1B69A149F3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8615"/>
          <a:stretch/>
        </p:blipFill>
        <p:spPr>
          <a:xfrm>
            <a:off x="8518748" y="4662753"/>
            <a:ext cx="3673252" cy="215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299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6200-3926-E871-A6F6-BF885B02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S107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3BE2887-51B0-3A2D-632D-9FF7A1482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" t="8315" b="3097"/>
          <a:stretch/>
        </p:blipFill>
        <p:spPr>
          <a:xfrm>
            <a:off x="1452282" y="1301069"/>
            <a:ext cx="10739718" cy="5556931"/>
          </a:xfrm>
        </p:spPr>
      </p:pic>
    </p:spTree>
    <p:extLst>
      <p:ext uri="{BB962C8B-B14F-4D97-AF65-F5344CB8AC3E}">
        <p14:creationId xmlns:p14="http://schemas.microsoft.com/office/powerpoint/2010/main" val="2714967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046200-3926-E871-A6F6-BF885B024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S107 (</a:t>
            </a:r>
            <a:r>
              <a:rPr lang="ru-RU" dirty="0"/>
              <a:t>основные паттерны)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FB4CC8-BDCC-F2EF-A0AF-75BA1AD97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r="8088"/>
          <a:stretch/>
        </p:blipFill>
        <p:spPr>
          <a:xfrm>
            <a:off x="0" y="4700709"/>
            <a:ext cx="3732952" cy="2157291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60DB6FB-F492-7407-74C3-6CCC4C934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r="8797"/>
          <a:stretch/>
        </p:blipFill>
        <p:spPr>
          <a:xfrm>
            <a:off x="4265964" y="4732794"/>
            <a:ext cx="3660070" cy="212520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0AEE6F5-2D4B-FF7C-31F5-1B69A149F3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r="8615"/>
          <a:stretch/>
        </p:blipFill>
        <p:spPr>
          <a:xfrm>
            <a:off x="8518748" y="4662753"/>
            <a:ext cx="3673252" cy="2157291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E92E39AF-3DCD-FABB-8D41-AE04231F2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101"/>
            <a:ext cx="10515600" cy="4614862"/>
          </a:xfrm>
        </p:spPr>
        <p:txBody>
          <a:bodyPr/>
          <a:lstStyle/>
          <a:p>
            <a:r>
              <a:rPr lang="ru-RU" dirty="0"/>
              <a:t>Есть тенденция к появлению негативного ВП после сигнала о начале письма, однако кластеры на всех каналах оказались незначимыми</a:t>
            </a:r>
          </a:p>
        </p:txBody>
      </p:sp>
    </p:spTree>
    <p:extLst>
      <p:ext uri="{BB962C8B-B14F-4D97-AF65-F5344CB8AC3E}">
        <p14:creationId xmlns:p14="http://schemas.microsoft.com/office/powerpoint/2010/main" val="2823028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78C788-3957-4AB1-459D-58315FF11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Результаты классификации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C2D853-1E82-5FC8-8675-71530773D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S102: </a:t>
            </a:r>
            <a:r>
              <a:rPr lang="ru-RU" dirty="0"/>
              <a:t>усреднение по всем каналам</a:t>
            </a:r>
            <a:r>
              <a:rPr lang="en-US" dirty="0"/>
              <a:t>, 5-fold CV + grid search: Best CV score=0.5</a:t>
            </a:r>
            <a:r>
              <a:rPr lang="ru-RU" dirty="0"/>
              <a:t>20</a:t>
            </a:r>
            <a:r>
              <a:rPr lang="en-US" dirty="0"/>
              <a:t>; ROC-AUC</a:t>
            </a:r>
            <a:r>
              <a:rPr lang="ru-RU" dirty="0"/>
              <a:t> </a:t>
            </a:r>
            <a:r>
              <a:rPr lang="en-US" dirty="0"/>
              <a:t>on a test sample: 0.</a:t>
            </a:r>
            <a:r>
              <a:rPr lang="ru-RU" dirty="0"/>
              <a:t>482</a:t>
            </a:r>
            <a:endParaRPr lang="en-US" dirty="0"/>
          </a:p>
          <a:p>
            <a:r>
              <a:rPr lang="en-US" dirty="0"/>
              <a:t>S106: </a:t>
            </a:r>
            <a:r>
              <a:rPr lang="ru-RU" dirty="0"/>
              <a:t>суммирование по всем каналам</a:t>
            </a:r>
            <a:r>
              <a:rPr lang="en-US" dirty="0"/>
              <a:t>, 5-fold CV + grid search: Best CV score=0.543; ROC-AUC</a:t>
            </a:r>
            <a:r>
              <a:rPr lang="ru-RU" dirty="0"/>
              <a:t> </a:t>
            </a:r>
            <a:r>
              <a:rPr lang="en-US" dirty="0"/>
              <a:t>on a test sample: 0.53</a:t>
            </a:r>
            <a:r>
              <a:rPr lang="ru-RU" dirty="0"/>
              <a:t>3</a:t>
            </a:r>
            <a:endParaRPr lang="en-US" dirty="0"/>
          </a:p>
          <a:p>
            <a:r>
              <a:rPr lang="en-US" dirty="0"/>
              <a:t>S107: </a:t>
            </a:r>
            <a:r>
              <a:rPr lang="ru-RU" dirty="0"/>
              <a:t>усреднение по всем каналам</a:t>
            </a:r>
            <a:r>
              <a:rPr lang="en-US" dirty="0"/>
              <a:t>, 5-fold CV + grid search: Best CV score=0.5</a:t>
            </a:r>
            <a:r>
              <a:rPr lang="ru-RU" dirty="0"/>
              <a:t>06</a:t>
            </a:r>
            <a:r>
              <a:rPr lang="en-US" dirty="0"/>
              <a:t>; ROC-AUC</a:t>
            </a:r>
            <a:r>
              <a:rPr lang="ru-RU" dirty="0"/>
              <a:t> </a:t>
            </a:r>
            <a:r>
              <a:rPr lang="en-US" dirty="0"/>
              <a:t>on a test sample: 0.</a:t>
            </a:r>
            <a:r>
              <a:rPr lang="ru-RU" dirty="0"/>
              <a:t>405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92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40DDA-C16F-724B-D939-7C0DD1F9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S102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7B935-E44A-6B70-5949-0710AD2F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ru-RU" dirty="0"/>
              <a:t>Выброшены каналы: </a:t>
            </a:r>
            <a:r>
              <a:rPr lang="en-US" dirty="0"/>
              <a:t>EEG R.lob_8, EEG R.vis_8</a:t>
            </a:r>
          </a:p>
          <a:p>
            <a:r>
              <a:rPr lang="ru-RU" dirty="0"/>
              <a:t>В 5 сессии нет данных с сенсора о 15 эпохе</a:t>
            </a:r>
          </a:p>
          <a:p>
            <a:r>
              <a:rPr lang="ru-RU" dirty="0"/>
              <a:t>Р</a:t>
            </a:r>
            <a:r>
              <a:rPr lang="en-US" dirty="0"/>
              <a:t>SD </a:t>
            </a:r>
            <a:r>
              <a:rPr lang="ru-RU" dirty="0"/>
              <a:t>после </a:t>
            </a:r>
            <a:r>
              <a:rPr lang="en-US" dirty="0"/>
              <a:t>notch-</a:t>
            </a:r>
            <a:r>
              <a:rPr lang="ru-RU" dirty="0"/>
              <a:t>фильтрации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FCA443A-F3C2-0BE8-C86A-21E8318C5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2" y="3034119"/>
            <a:ext cx="10748336" cy="3840210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AE0ADF6D-0C3D-E3C1-C9D6-132BAC17F349}"/>
              </a:ext>
            </a:extLst>
          </p:cNvPr>
          <p:cNvSpPr/>
          <p:nvPr/>
        </p:nvSpPr>
        <p:spPr>
          <a:xfrm>
            <a:off x="8557613" y="5219834"/>
            <a:ext cx="1563881" cy="9571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C615CC-A267-0E63-380F-DB478870342D}"/>
              </a:ext>
            </a:extLst>
          </p:cNvPr>
          <p:cNvSpPr txBox="1"/>
          <p:nvPr/>
        </p:nvSpPr>
        <p:spPr>
          <a:xfrm>
            <a:off x="8075776" y="2755352"/>
            <a:ext cx="339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Странные высокочастотные осцилляции</a:t>
            </a:r>
          </a:p>
        </p:txBody>
      </p: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1371943-DEDC-66E6-4C6B-BB40F4234C1E}"/>
              </a:ext>
            </a:extLst>
          </p:cNvPr>
          <p:cNvCxnSpPr>
            <a:cxnSpLocks/>
          </p:cNvCxnSpPr>
          <p:nvPr/>
        </p:nvCxnSpPr>
        <p:spPr>
          <a:xfrm flipH="1">
            <a:off x="9434557" y="3216848"/>
            <a:ext cx="170916" cy="1921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858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A8AE7-0647-0CE1-6C32-4DBCCA8B0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2E9CF137-BB42-720B-1050-1218495A81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58" y="1690688"/>
            <a:ext cx="6540143" cy="485223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9088B5B-C6B2-04C4-5EC9-17BD5CFEF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03" y="3642077"/>
            <a:ext cx="4287897" cy="321592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8F9A7B-9BF1-B6BE-4F7E-42C3AEC4A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101" y="84262"/>
            <a:ext cx="4287899" cy="321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7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230729-0892-9844-AC25-78EAD1B98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8651"/>
          <a:stretch/>
        </p:blipFill>
        <p:spPr>
          <a:xfrm>
            <a:off x="44145" y="4561410"/>
            <a:ext cx="3983566" cy="22965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26647-E681-BE6F-9F8B-388279FF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S102 (</a:t>
            </a:r>
            <a:r>
              <a:rPr lang="ru-RU" dirty="0"/>
              <a:t>основные паттерны ВП)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4A4AF3A-2BF4-9AD8-27BC-6C5453D30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73" y="1608252"/>
            <a:ext cx="3754664" cy="2815998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5799782-F68C-CF03-F60A-D2A0229403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51" y="1567354"/>
            <a:ext cx="3754664" cy="28159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4CCEC8-BF1F-7ADF-E0B8-D44C63D3BB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5951"/>
          <a:stretch/>
        </p:blipFill>
        <p:spPr>
          <a:xfrm>
            <a:off x="4195837" y="4561410"/>
            <a:ext cx="4151692" cy="229659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F58D27DA-BCE2-3F1E-2C9C-0ABC40E411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529" y="1571888"/>
            <a:ext cx="3754664" cy="281599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31258CA-05C6-9018-8F65-3A72C9A4C8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r="8604"/>
          <a:stretch/>
        </p:blipFill>
        <p:spPr>
          <a:xfrm>
            <a:off x="8164289" y="4561410"/>
            <a:ext cx="3983566" cy="22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1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5A8AE7-0647-0CE1-6C32-4DBCCA8B0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250825"/>
            <a:ext cx="10515600" cy="701675"/>
          </a:xfrm>
        </p:spPr>
        <p:txBody>
          <a:bodyPr/>
          <a:lstStyle/>
          <a:p>
            <a:r>
              <a:rPr lang="en-US" dirty="0"/>
              <a:t>S102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2FB835-4E5F-228F-8844-69638BDD7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8" t="3464"/>
          <a:stretch/>
        </p:blipFill>
        <p:spPr>
          <a:xfrm>
            <a:off x="1639234" y="952500"/>
            <a:ext cx="10552766" cy="5905500"/>
          </a:xfrm>
        </p:spPr>
      </p:pic>
    </p:spTree>
    <p:extLst>
      <p:ext uri="{BB962C8B-B14F-4D97-AF65-F5344CB8AC3E}">
        <p14:creationId xmlns:p14="http://schemas.microsoft.com/office/powerpoint/2010/main" val="80342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230729-0892-9844-AC25-78EAD1B98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2" r="8651"/>
          <a:stretch/>
        </p:blipFill>
        <p:spPr>
          <a:xfrm>
            <a:off x="44145" y="4561410"/>
            <a:ext cx="3983566" cy="22965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326647-E681-BE6F-9F8B-388279FFE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S102 (</a:t>
            </a:r>
            <a:r>
              <a:rPr lang="ru-RU" dirty="0"/>
              <a:t>основные паттерны ВП)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44CCEC8-BF1F-7ADF-E0B8-D44C63D3BB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r="5951"/>
          <a:stretch/>
        </p:blipFill>
        <p:spPr>
          <a:xfrm>
            <a:off x="4195837" y="4561410"/>
            <a:ext cx="4151692" cy="229659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231258CA-05C6-9018-8F65-3A72C9A4C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6" r="8604"/>
          <a:stretch/>
        </p:blipFill>
        <p:spPr>
          <a:xfrm>
            <a:off x="8164289" y="4561410"/>
            <a:ext cx="3983566" cy="2296590"/>
          </a:xfrm>
          <a:prstGeom prst="rect">
            <a:avLst/>
          </a:prstGeom>
        </p:spPr>
      </p:pic>
      <p:sp>
        <p:nvSpPr>
          <p:cNvPr id="4" name="Объект 3">
            <a:extLst>
              <a:ext uri="{FF2B5EF4-FFF2-40B4-BE49-F238E27FC236}">
                <a16:creationId xmlns:a16="http://schemas.microsoft.com/office/drawing/2014/main" id="{BB1EC617-28D9-71E7-F413-6AD503B95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5649"/>
            <a:ext cx="10515600" cy="46613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Основное наблюдение: появляется значимая синхронизация в момент и сразу после сигнала о начале письма. На некоторых электродах также наблюдаются значимые кластеры после окончания письма (</a:t>
            </a:r>
            <a:r>
              <a:rPr lang="en-US" sz="2400" dirty="0"/>
              <a:t>&gt;2 </a:t>
            </a:r>
            <a:r>
              <a:rPr lang="ru-RU" sz="2400" dirty="0"/>
              <a:t>секунд после начала). При этом полярность ВП различается. В предположительно затылочных электродах (удержание зрительного стимула в памяти?), первый ВП положительный, в лобных – отрицательный (готовность к действию, соотносящаяся с бета-десинхронизацией?).</a:t>
            </a:r>
          </a:p>
        </p:txBody>
      </p:sp>
    </p:spTree>
    <p:extLst>
      <p:ext uri="{BB962C8B-B14F-4D97-AF65-F5344CB8AC3E}">
        <p14:creationId xmlns:p14="http://schemas.microsoft.com/office/powerpoint/2010/main" val="359772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E40DDA-C16F-724B-D939-7C0DD1F96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</a:t>
            </a:r>
            <a:r>
              <a:rPr lang="ru-RU" dirty="0"/>
              <a:t>6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F97B935-E44A-6B70-5949-0710AD2F89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789"/>
            <a:ext cx="10515600" cy="4747174"/>
          </a:xfrm>
        </p:spPr>
        <p:txBody>
          <a:bodyPr/>
          <a:lstStyle/>
          <a:p>
            <a:r>
              <a:rPr lang="ru-RU" dirty="0"/>
              <a:t>Выброшенных каналов нет</a:t>
            </a:r>
          </a:p>
          <a:p>
            <a:r>
              <a:rPr lang="ru-RU" dirty="0"/>
              <a:t>В 2 сессии нет данных с сенсора о 30 эпохе</a:t>
            </a:r>
          </a:p>
          <a:p>
            <a:r>
              <a:rPr lang="ru-RU" dirty="0"/>
              <a:t>Р</a:t>
            </a:r>
            <a:r>
              <a:rPr lang="en-US" dirty="0"/>
              <a:t>SD </a:t>
            </a:r>
            <a:r>
              <a:rPr lang="ru-RU" dirty="0"/>
              <a:t>после </a:t>
            </a:r>
            <a:r>
              <a:rPr lang="en-US" dirty="0"/>
              <a:t>notch-</a:t>
            </a:r>
            <a:r>
              <a:rPr lang="ru-RU" dirty="0"/>
              <a:t>фильтрации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B3A3F3-9D60-EBFD-E999-7E9BD0E4C9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1" y="3135086"/>
            <a:ext cx="10420037" cy="3722914"/>
          </a:xfrm>
          <a:prstGeom prst="rect">
            <a:avLst/>
          </a:prstGeo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D37100B9-D172-7757-9A28-3FD85D7F3E7C}"/>
              </a:ext>
            </a:extLst>
          </p:cNvPr>
          <p:cNvSpPr/>
          <p:nvPr/>
        </p:nvSpPr>
        <p:spPr>
          <a:xfrm>
            <a:off x="8075776" y="5301596"/>
            <a:ext cx="1563881" cy="9571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8906CE-DD4A-C330-4F72-E4A108B389E7}"/>
              </a:ext>
            </a:extLst>
          </p:cNvPr>
          <p:cNvSpPr txBox="1"/>
          <p:nvPr/>
        </p:nvSpPr>
        <p:spPr>
          <a:xfrm>
            <a:off x="8075776" y="2755352"/>
            <a:ext cx="339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Странные высокочастотные осцилляции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707433B8-4BDC-55D1-8F15-6B8D7B97E6F6}"/>
              </a:ext>
            </a:extLst>
          </p:cNvPr>
          <p:cNvCxnSpPr>
            <a:cxnSpLocks/>
          </p:cNvCxnSpPr>
          <p:nvPr/>
        </p:nvCxnSpPr>
        <p:spPr>
          <a:xfrm flipH="1">
            <a:off x="8857716" y="3336109"/>
            <a:ext cx="170916" cy="1921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286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2A764F-26D7-1970-A32B-04CBD4ED9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S106</a:t>
            </a:r>
            <a:endParaRPr lang="ru-RU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218FD0E-7CBC-32C0-3B2B-54D5060DD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76" y="1382931"/>
            <a:ext cx="7040886" cy="522374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FCB5EC0-B649-CE74-57D9-A1468FB4F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975" y="3522663"/>
            <a:ext cx="4447117" cy="3335338"/>
          </a:xfrm>
          <a:prstGeom prst="rect">
            <a:avLst/>
          </a:prstGeom>
          <a:ln w="76200">
            <a:solidFill>
              <a:srgbClr val="FF0000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4C8A16B-CEBC-A79E-AF63-58DBFB30C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884" y="0"/>
            <a:ext cx="4447117" cy="3335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4B02223-3BAE-7BB6-03B6-F9F1E5078CCF}"/>
              </a:ext>
            </a:extLst>
          </p:cNvPr>
          <p:cNvSpPr txBox="1"/>
          <p:nvPr/>
        </p:nvSpPr>
        <p:spPr>
          <a:xfrm>
            <a:off x="4064000" y="736600"/>
            <a:ext cx="3308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Странный сигнал с датчика давления</a:t>
            </a:r>
          </a:p>
        </p:txBody>
      </p:sp>
      <p:cxnSp>
        <p:nvCxnSpPr>
          <p:cNvPr id="13" name="Прямая со стрелкой 12">
            <a:extLst>
              <a:ext uri="{FF2B5EF4-FFF2-40B4-BE49-F238E27FC236}">
                <a16:creationId xmlns:a16="http://schemas.microsoft.com/office/drawing/2014/main" id="{D1D5C290-BFDC-744B-1AA6-32F0DD5AD7A9}"/>
              </a:ext>
            </a:extLst>
          </p:cNvPr>
          <p:cNvCxnSpPr>
            <a:cxnSpLocks/>
          </p:cNvCxnSpPr>
          <p:nvPr/>
        </p:nvCxnSpPr>
        <p:spPr>
          <a:xfrm>
            <a:off x="6889750" y="1224801"/>
            <a:ext cx="813225" cy="19901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7722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622BA8-213C-8E74-3531-52660189A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S106 </a:t>
            </a:r>
            <a:r>
              <a:rPr lang="ru-RU" dirty="0"/>
              <a:t>(основные паттерны)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7E54D60-63EA-9A70-E55C-260DAEAA6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35306"/>
            <a:ext cx="3967762" cy="2975822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32E8D4-E918-6A63-FC4A-D3E5DF78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3" r="6658"/>
          <a:stretch/>
        </p:blipFill>
        <p:spPr>
          <a:xfrm>
            <a:off x="0" y="4781539"/>
            <a:ext cx="3686113" cy="20764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0CCF749-D771-7769-B73F-D8BE9523D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2121" y="1835306"/>
            <a:ext cx="3967762" cy="297582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BD8E15-B216-148B-7E48-C21FC5903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243" y="1741545"/>
            <a:ext cx="3967762" cy="297582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DD013AA6-AD68-B315-F6F0-24477DCB87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3" r="8110"/>
          <a:stretch/>
        </p:blipFill>
        <p:spPr>
          <a:xfrm>
            <a:off x="8505885" y="4713347"/>
            <a:ext cx="3686115" cy="2144653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5B779A7-5B76-5660-A182-496F3A85A1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3" r="7843"/>
          <a:stretch/>
        </p:blipFill>
        <p:spPr>
          <a:xfrm>
            <a:off x="4337298" y="4819505"/>
            <a:ext cx="3517397" cy="20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4737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364</Words>
  <Application>Microsoft Office PowerPoint</Application>
  <PresentationFormat>Широкоэкранный</PresentationFormat>
  <Paragraphs>35</Paragraphs>
  <Slides>17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Тема Office</vt:lpstr>
      <vt:lpstr>Handwriting Report (27/09/2024)</vt:lpstr>
      <vt:lpstr>S102</vt:lpstr>
      <vt:lpstr>S102</vt:lpstr>
      <vt:lpstr>S102 (основные паттерны ВП)</vt:lpstr>
      <vt:lpstr>S102</vt:lpstr>
      <vt:lpstr>S102 (основные паттерны ВП)</vt:lpstr>
      <vt:lpstr>S106</vt:lpstr>
      <vt:lpstr>S106</vt:lpstr>
      <vt:lpstr>S106 (основные паттерны)</vt:lpstr>
      <vt:lpstr>S106</vt:lpstr>
      <vt:lpstr>S106 (основные паттерны)</vt:lpstr>
      <vt:lpstr>S107</vt:lpstr>
      <vt:lpstr>S107</vt:lpstr>
      <vt:lpstr>S107 (основные паттерны)</vt:lpstr>
      <vt:lpstr>S107</vt:lpstr>
      <vt:lpstr>S107 (основные паттерны)</vt:lpstr>
      <vt:lpstr>Результаты классификации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Maria Protopova</dc:creator>
  <cp:lastModifiedBy>Maria Protopova</cp:lastModifiedBy>
  <cp:revision>30</cp:revision>
  <dcterms:created xsi:type="dcterms:W3CDTF">2024-09-24T14:32:34Z</dcterms:created>
  <dcterms:modified xsi:type="dcterms:W3CDTF">2024-09-28T09:41:36Z</dcterms:modified>
</cp:coreProperties>
</file>